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  <p:embeddedFont>
      <p:font typeface="Maven Pro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unito-regular.fntdata"/><Relationship Id="rId21" Type="http://schemas.openxmlformats.org/officeDocument/2006/relationships/slide" Target="slides/slide15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avenPro-regular.fntdata"/><Relationship Id="rId25" Type="http://schemas.openxmlformats.org/officeDocument/2006/relationships/font" Target="fonts/Nunito-boldItalic.fntdata"/><Relationship Id="rId27" Type="http://schemas.openxmlformats.org/officeDocument/2006/relationships/font" Target="fonts/MavenPr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ews.climate.columbia.edu/2020/03/13/fix-recycling-america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81a9b6e0d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81a9b6e0d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Nigel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856ae10d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856ae10d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856ae10d7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856ae10d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856ae10d7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856ae10d7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856ae10d7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856ae10d7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856ae10d7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1856ae10d7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Jerry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81a9b6e0d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181a9b6e0d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Jerry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81a9b6e0d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81a9b6e0d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Nigel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https://news.climate.columbia.edu/2020/03/13/fix-recycling-america/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8a3b971b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8a3b971b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Nigel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8a3b971b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18a3b971b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Nigel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8a3b971b2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8a3b971b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Nigel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81a9b6e0d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81a9b6e0d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856ae10d7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856ae10d7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856ae10d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856ae10d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856ae10d7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856ae10d7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60" name="Google Shape;60;p1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" name="Google Shape;63;p1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64" name="Google Shape;64;p1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" name="Google Shape;68;p1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" name="Google Shape;74;p1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75" name="Google Shape;75;p1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" name="Google Shape;77;p1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78" name="Google Shape;78;p1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" name="Google Shape;81;p1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" name="Google Shape;82;p1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83" name="Google Shape;83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" name="Google Shape;85;p1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5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96" name="Google Shape;96;p1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97" name="Google Shape;97;p1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1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00" name="Google Shape;100;p1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1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04" name="Google Shape;104;p1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" name="Google Shape;108;p15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09" name="Google Shape;109;p1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10" name="Google Shape;110;p1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" name="Google Shape;112;p1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13" name="Google Shape;113;p1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1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17" name="Google Shape;117;p1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Google Shape;121;p1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22" name="Google Shape;122;p1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7" name="Google Shape;127;p1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1" name="Google Shape;13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8" name="Google Shape;138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6" name="Google Shape;146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52" name="Google Shape;152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1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0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59" name="Google Shape;159;p20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60" name="Google Shape;160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20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64" name="Google Shape;164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68" name="Google Shape;168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0" name="Google Shape;170;p2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74" name="Google Shape;174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2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21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82" name="Google Shape;182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88" name="Google Shape;188;p2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89" name="Google Shape;189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Google Shape;193;p2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94" name="Google Shape;194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2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00" name="Google Shape;200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Google Shape;204;p2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05" name="Google Shape;205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09" name="Google Shape;209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15" name="Google Shape;215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20" name="Google Shape;220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24" name="Google Shape;224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30" name="Google Shape;230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35" name="Google Shape;235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40" name="Google Shape;240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44" name="Google Shape;244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" name="Google Shape;248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49" name="Google Shape;249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54" name="Google Shape;254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60" name="Google Shape;260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65" name="Google Shape;265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" name="Google Shape;268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69" name="Google Shape;269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" name="Google Shape;273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74" name="Google Shape;274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Google Shape;279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80" name="Google Shape;280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Google Shape;284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85" name="Google Shape;285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89" name="Google Shape;289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Google Shape;294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95" name="Google Shape;295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Google Shape;299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00" name="Google Shape;300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" name="Google Shape;304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05" name="Google Shape;305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" name="Google Shape;308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09" name="Google Shape;309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3" name="Google Shape;313;p23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2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IsBQmQ0CwNIn05gCC5wHwZbbU9-G4TD8/view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5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epa.gov/facts-and-figures-about-materials-waste-and-recycling/national-overview-facts-and-figures-materials" TargetMode="External"/><Relationship Id="rId4" Type="http://schemas.openxmlformats.org/officeDocument/2006/relationships/hyperlink" Target="https://news.climate.columbia.edu/2020/03/13/fix-recycling-america/" TargetMode="External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cleantech.com/recycling-and-sorting-from-futility-to-efficiency" TargetMode="External"/><Relationship Id="rId4" Type="http://schemas.openxmlformats.org/officeDocument/2006/relationships/hyperlink" Target="https://www.forbes.com/sites/kenrickcai/2020/11/12/rise-of-the-recycling-robots/?sh=3fee204665f9" TargetMode="External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i3connect.com/company/zen-robotics" TargetMode="External"/><Relationship Id="rId4" Type="http://schemas.openxmlformats.org/officeDocument/2006/relationships/hyperlink" Target="https://i3connect.com/company/amp-robotics" TargetMode="External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ctrTitle"/>
          </p:nvPr>
        </p:nvSpPr>
        <p:spPr>
          <a:xfrm>
            <a:off x="824000" y="1613825"/>
            <a:ext cx="67227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R-ARM-BOT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ME395 Final Presentation </a:t>
            </a:r>
            <a:endParaRPr/>
          </a:p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921650" y="3360800"/>
            <a:ext cx="6380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Adam Pelberg, </a:t>
            </a:r>
            <a:r>
              <a:rPr lang="en"/>
              <a:t> Bryan Horn, Jerry Yang, Nigel Chew, Yujui Chen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4" title="-5385811422518099700ios__________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Color Detection</a:t>
            </a:r>
            <a:r>
              <a:rPr lang="en">
                <a:solidFill>
                  <a:srgbClr val="6AA84F"/>
                </a:solidFill>
              </a:rPr>
              <a:t>  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95" name="Google Shape;395;p35"/>
          <p:cNvSpPr txBox="1"/>
          <p:nvPr>
            <p:ph idx="1" type="body"/>
          </p:nvPr>
        </p:nvSpPr>
        <p:spPr>
          <a:xfrm>
            <a:off x="648300" y="1597875"/>
            <a:ext cx="4238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Averaged 50 color readings to get a single value</a:t>
            </a:r>
            <a:endParaRPr sz="1600"/>
          </a:p>
          <a:p>
            <a:pPr indent="-3149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600"/>
              <a:t>A single reading was found to be unreliable</a:t>
            </a:r>
            <a:endParaRPr sz="1600"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Located optimal position from sensor to object</a:t>
            </a:r>
            <a:endParaRPr sz="1600"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For any color to be read, max[r,g,b] &gt; 80</a:t>
            </a:r>
            <a:endParaRPr sz="1600"/>
          </a:p>
          <a:p>
            <a:pPr indent="-3149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600"/>
              <a:t>Needed to add blue tape to the water bottle to make it “blue” enough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96" name="Google Shape;3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600" y="959825"/>
            <a:ext cx="3814974" cy="314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Motion Planning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02" name="Google Shape;402;p36"/>
          <p:cNvSpPr txBox="1"/>
          <p:nvPr>
            <p:ph idx="1" type="body"/>
          </p:nvPr>
        </p:nvSpPr>
        <p:spPr>
          <a:xfrm>
            <a:off x="249150" y="1102125"/>
            <a:ext cx="47991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Four discrete positions: where the motor picks up the object and the three bins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Robot arm has six servos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Documented the position of each using trial and error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Found the positions to be reliable over many consecutive trials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03" name="Google Shape;4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400" y="62275"/>
            <a:ext cx="2401300" cy="50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Conveyor Belt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09" name="Google Shape;409;p37"/>
          <p:cNvSpPr txBox="1"/>
          <p:nvPr>
            <p:ph idx="1" type="body"/>
          </p:nvPr>
        </p:nvSpPr>
        <p:spPr>
          <a:xfrm>
            <a:off x="249150" y="1102125"/>
            <a:ext cx="5641800" cy="3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Motor: High torque with low speed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With high torque, it has the ability to move items with high mass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Motor Driver: L298N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Uses 9V battery as a power source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Signal given by the same Arduino Uno as robot arm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Conveyor Prototype: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Add sand paper on the roll to increase friction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10" name="Google Shape;4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950" y="184400"/>
            <a:ext cx="2748325" cy="19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637" y="2327475"/>
            <a:ext cx="3172951" cy="238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4042588" y="3426561"/>
            <a:ext cx="1394551" cy="185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Potential Future Developments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18" name="Google Shape;418;p38"/>
          <p:cNvSpPr txBox="1"/>
          <p:nvPr>
            <p:ph idx="1" type="body"/>
          </p:nvPr>
        </p:nvSpPr>
        <p:spPr>
          <a:xfrm>
            <a:off x="315075" y="1146100"/>
            <a:ext cx="7686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Implement computer vision for object detection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Color sensor works for this scenario, but is unreliable at times and doesn’t scale to other objects easily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Design more robust gripper for larger objects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Needed small objects to grip with this robot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Speed up entire system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Cycle time is very slow, won’t scale well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Q&amp;A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24" name="Google Shape;424;p3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000" y="1272350"/>
            <a:ext cx="7160300" cy="37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Motivation - A Greener World 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29" name="Google Shape;329;p26"/>
          <p:cNvSpPr txBox="1"/>
          <p:nvPr>
            <p:ph idx="1" type="body"/>
          </p:nvPr>
        </p:nvSpPr>
        <p:spPr>
          <a:xfrm>
            <a:off x="1031600" y="1206450"/>
            <a:ext cx="7751100" cy="3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4901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50"/>
              <a:t>Recycling rate in America is now </a:t>
            </a:r>
            <a:r>
              <a:rPr b="1" i="1" lang="en" sz="2050"/>
              <a:t>32</a:t>
            </a:r>
            <a:r>
              <a:rPr i="1" lang="en" sz="2050"/>
              <a:t>%</a:t>
            </a:r>
            <a:r>
              <a:rPr lang="en" sz="2050"/>
              <a:t>.  </a:t>
            </a:r>
            <a:r>
              <a:rPr lang="en" sz="2050">
                <a:highlight>
                  <a:srgbClr val="FFE599"/>
                </a:highlight>
              </a:rPr>
              <a:t>Comparison</a:t>
            </a:r>
            <a:r>
              <a:rPr lang="en" sz="2050"/>
              <a:t> - Germany’s was </a:t>
            </a:r>
            <a:r>
              <a:rPr b="1" i="1" lang="en" sz="2050"/>
              <a:t>72</a:t>
            </a:r>
            <a:r>
              <a:rPr i="1" lang="en" sz="2050"/>
              <a:t>%</a:t>
            </a:r>
            <a:r>
              <a:rPr lang="en" sz="2050"/>
              <a:t> in 2019</a:t>
            </a:r>
            <a:endParaRPr sz="205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50"/>
          </a:p>
          <a:p>
            <a:pPr indent="-349011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050"/>
              <a:t>Plastics must be sorted before they can be recycled </a:t>
            </a:r>
            <a:endParaRPr sz="2050"/>
          </a:p>
          <a:p>
            <a:pPr indent="-323056" lvl="0" marL="457200" rtl="0" algn="l">
              <a:spcBef>
                <a:spcPts val="0"/>
              </a:spcBef>
              <a:spcAft>
                <a:spcPts val="0"/>
              </a:spcAft>
              <a:buSzPct val="78444"/>
              <a:buChar char="●"/>
            </a:pPr>
            <a:r>
              <a:rPr lang="en" sz="2050"/>
              <a:t>Many recyclables become contaminated when placed in the wrong bin. </a:t>
            </a:r>
            <a:endParaRPr sz="2050"/>
          </a:p>
          <a:p>
            <a:pPr indent="-323056" lvl="0" marL="457200" rtl="0" algn="l">
              <a:spcBef>
                <a:spcPts val="0"/>
              </a:spcBef>
              <a:spcAft>
                <a:spcPts val="0"/>
              </a:spcAft>
              <a:buSzPct val="78444"/>
              <a:buChar char="●"/>
            </a:pPr>
            <a:r>
              <a:rPr lang="en" sz="2050"/>
              <a:t>Contamination can prevent large batches of material from being recycled. Other materials can’t be processed in certain facilitie</a:t>
            </a:r>
            <a:r>
              <a:rPr lang="en" sz="1608"/>
              <a:t>s.</a:t>
            </a:r>
            <a:endParaRPr sz="1608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83"/>
              <a:t>SOURCES: </a:t>
            </a:r>
            <a:r>
              <a:rPr lang="en" sz="1283" u="sng">
                <a:solidFill>
                  <a:schemeClr val="hlink"/>
                </a:solidFill>
                <a:hlinkClick r:id="rId3"/>
              </a:rPr>
              <a:t>https://www.epa.gov/facts-and-figures-about-materials-waste-and-recycling/national-overview-facts-and-figures-materials</a:t>
            </a:r>
            <a:br>
              <a:rPr lang="en" sz="1283"/>
            </a:br>
            <a:r>
              <a:rPr lang="en" sz="1283" u="sng">
                <a:solidFill>
                  <a:schemeClr val="hlink"/>
                </a:solidFill>
                <a:hlinkClick r:id="rId4"/>
              </a:rPr>
              <a:t>https://news.climate.columbia.edu/2020/03/13/fix-recycling-america/</a:t>
            </a:r>
            <a:endParaRPr sz="1283"/>
          </a:p>
        </p:txBody>
      </p:sp>
      <p:pic>
        <p:nvPicPr>
          <p:cNvPr id="330" name="Google Shape;33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4825" y="81225"/>
            <a:ext cx="1516649" cy="151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Recycling Processes</a:t>
            </a:r>
            <a:endParaRPr/>
          </a:p>
        </p:txBody>
      </p:sp>
      <p:sp>
        <p:nvSpPr>
          <p:cNvPr id="336" name="Google Shape;336;p27"/>
          <p:cNvSpPr txBox="1"/>
          <p:nvPr>
            <p:ph idx="1" type="body"/>
          </p:nvPr>
        </p:nvSpPr>
        <p:spPr>
          <a:xfrm>
            <a:off x="853475" y="1300950"/>
            <a:ext cx="8032200" cy="3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893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80"/>
              <a:buChar char="●"/>
            </a:pPr>
            <a:r>
              <a:rPr lang="en" sz="1580"/>
              <a:t>Recycling process now: </a:t>
            </a:r>
            <a:br>
              <a:rPr lang="en" sz="1580"/>
            </a:br>
            <a:r>
              <a:rPr lang="en" sz="1580"/>
              <a:t>Materials Recovery Facility (MRF) </a:t>
            </a:r>
            <a:r>
              <a:rPr lang="en" sz="1580">
                <a:solidFill>
                  <a:srgbClr val="FF0000"/>
                </a:solidFill>
              </a:rPr>
              <a:t>→</a:t>
            </a:r>
            <a:r>
              <a:rPr lang="en" sz="1580"/>
              <a:t> conveyor belt </a:t>
            </a:r>
            <a:r>
              <a:rPr lang="en" sz="1580">
                <a:solidFill>
                  <a:srgbClr val="FF0000"/>
                </a:solidFill>
              </a:rPr>
              <a:t>→</a:t>
            </a:r>
            <a:r>
              <a:rPr lang="en" sz="1580"/>
              <a:t> pre-sort removing non-recyclables </a:t>
            </a:r>
            <a:r>
              <a:rPr lang="en" sz="1580">
                <a:solidFill>
                  <a:srgbClr val="FF0000"/>
                </a:solidFill>
              </a:rPr>
              <a:t>→</a:t>
            </a:r>
            <a:r>
              <a:rPr lang="en" sz="1580"/>
              <a:t> sorting area manually sorted by workers</a:t>
            </a:r>
            <a:endParaRPr sz="1580"/>
          </a:p>
          <a:p>
            <a:pPr indent="-32893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80"/>
              <a:buChar char="●"/>
            </a:pPr>
            <a:r>
              <a:rPr lang="en" sz="1580"/>
              <a:t>Sorting is dirty, low-paid, and mind-numbing work. </a:t>
            </a:r>
            <a:r>
              <a:rPr lang="en" sz="1580"/>
              <a:t>( Usually manually sorted at smaller MRFs )</a:t>
            </a:r>
            <a:endParaRPr sz="1580"/>
          </a:p>
          <a:p>
            <a:pPr indent="-32893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80"/>
              <a:buChar char="●"/>
            </a:pPr>
            <a:r>
              <a:rPr lang="en" sz="1580"/>
              <a:t>Current estimate for sorting labor in the US is </a:t>
            </a:r>
            <a:r>
              <a:rPr i="1" lang="en" sz="1580"/>
              <a:t>$</a:t>
            </a:r>
            <a:r>
              <a:rPr b="1" i="1" lang="en" sz="1580"/>
              <a:t>5</a:t>
            </a:r>
            <a:r>
              <a:rPr i="1" lang="en" sz="1580"/>
              <a:t> billion</a:t>
            </a:r>
            <a:br>
              <a:rPr lang="en" sz="1580"/>
            </a:br>
            <a:endParaRPr sz="1580"/>
          </a:p>
          <a:p>
            <a:pPr indent="-32258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80"/>
              <a:buChar char="●"/>
            </a:pPr>
            <a:r>
              <a:t/>
            </a:r>
            <a:endParaRPr sz="1395"/>
          </a:p>
          <a:p>
            <a:pPr indent="-278129" lvl="8" marL="4114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80"/>
              <a:buChar char="■"/>
            </a:pPr>
            <a:r>
              <a:rPr lang="en" sz="695"/>
              <a:t> 																Sources:  </a:t>
            </a:r>
            <a:r>
              <a:rPr lang="en" sz="695" u="sng">
                <a:solidFill>
                  <a:schemeClr val="hlink"/>
                </a:solidFill>
                <a:hlinkClick r:id="rId3"/>
              </a:rPr>
              <a:t>https://www.cleantech.com/recycling-and-sorting-from-futility-to-efficiency</a:t>
            </a:r>
            <a:r>
              <a:rPr lang="en" sz="695">
                <a:solidFill>
                  <a:srgbClr val="0000FF"/>
                </a:solidFill>
              </a:rPr>
              <a:t>, </a:t>
            </a:r>
            <a:r>
              <a:rPr lang="en" sz="695" u="sng">
                <a:solidFill>
                  <a:schemeClr val="hlink"/>
                </a:solidFill>
                <a:hlinkClick r:id="rId4"/>
              </a:rPr>
              <a:t>https://www.forbes.com/sites/kenrickcai/2020/11/12/rise-of-the-recycling-robots/?sh=3fee204665f9</a:t>
            </a:r>
            <a:endParaRPr sz="695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95">
              <a:solidFill>
                <a:srgbClr val="0000FF"/>
              </a:solidFill>
            </a:endParaRPr>
          </a:p>
        </p:txBody>
      </p:sp>
      <p:pic>
        <p:nvPicPr>
          <p:cNvPr id="337" name="Google Shape;33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25" y="3115750"/>
            <a:ext cx="3786726" cy="2027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Robots &amp; Recycling </a:t>
            </a:r>
            <a:endParaRPr/>
          </a:p>
        </p:txBody>
      </p:sp>
      <p:sp>
        <p:nvSpPr>
          <p:cNvPr id="343" name="Google Shape;343;p28"/>
          <p:cNvSpPr txBox="1"/>
          <p:nvPr>
            <p:ph idx="1" type="body"/>
          </p:nvPr>
        </p:nvSpPr>
        <p:spPr>
          <a:xfrm>
            <a:off x="143775" y="1456275"/>
            <a:ext cx="7030500" cy="31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8930" lvl="0" marL="457200" rtl="0" algn="l">
              <a:spcBef>
                <a:spcPts val="0"/>
              </a:spcBef>
              <a:spcAft>
                <a:spcPts val="0"/>
              </a:spcAft>
              <a:buSzPts val="1580"/>
              <a:buChar char="●"/>
            </a:pPr>
            <a:r>
              <a:rPr lang="en" sz="1580"/>
              <a:t>P</a:t>
            </a:r>
            <a:r>
              <a:rPr lang="en" sz="1580"/>
              <a:t>atents for recycling robots first filed in 1990s</a:t>
            </a:r>
            <a:endParaRPr sz="1580"/>
          </a:p>
          <a:p>
            <a:pPr indent="-32893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80"/>
              <a:buChar char="●"/>
            </a:pPr>
            <a:r>
              <a:rPr lang="en" sz="1580"/>
              <a:t>Larger MRFs have automated machines for sorting.</a:t>
            </a:r>
            <a:endParaRPr sz="1580"/>
          </a:p>
          <a:p>
            <a:pPr indent="-32258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80"/>
              <a:buChar char="●"/>
            </a:pPr>
            <a:r>
              <a:rPr lang="en" sz="1580"/>
              <a:t>Autonomous optical and waste sorting systems have been a success story in the recycling industry - key players like  </a:t>
            </a:r>
            <a:r>
              <a:rPr lang="en" sz="1580" u="sng">
                <a:hlinkClick r:id="rId3"/>
              </a:rPr>
              <a:t>ZenRobotics</a:t>
            </a:r>
            <a:r>
              <a:rPr lang="en" sz="1580"/>
              <a:t> and </a:t>
            </a:r>
            <a:r>
              <a:rPr lang="en" sz="1580" u="sng">
                <a:hlinkClick r:id="rId4"/>
              </a:rPr>
              <a:t>AMP Robotics</a:t>
            </a:r>
            <a:r>
              <a:rPr lang="en" sz="1580"/>
              <a:t> </a:t>
            </a:r>
            <a:endParaRPr sz="1580"/>
          </a:p>
          <a:p>
            <a:pPr indent="-32258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80"/>
              <a:buChar char="●"/>
            </a:pPr>
            <a:r>
              <a:rPr lang="en" sz="1580"/>
              <a:t>Uptick in popularity during pandemic too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44" name="Google Shape;34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1055" y="2868225"/>
            <a:ext cx="3412944" cy="22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Robots &amp; Recycling </a:t>
            </a:r>
            <a:endParaRPr/>
          </a:p>
        </p:txBody>
      </p:sp>
      <p:sp>
        <p:nvSpPr>
          <p:cNvPr id="350" name="Google Shape;350;p29"/>
          <p:cNvSpPr txBox="1"/>
          <p:nvPr>
            <p:ph idx="1" type="body"/>
          </p:nvPr>
        </p:nvSpPr>
        <p:spPr>
          <a:xfrm>
            <a:off x="275100" y="1597875"/>
            <a:ext cx="8731800" cy="31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6580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43"/>
              <a:buChar char="●"/>
            </a:pPr>
            <a:r>
              <a:rPr lang="en" sz="1543"/>
              <a:t>F</a:t>
            </a:r>
            <a:r>
              <a:rPr lang="en" sz="1543"/>
              <a:t>aster computer processing speeds →  potential of deep learning to transform existing automotive manufacturing robots for a range of new conveyor belt-based use cases. </a:t>
            </a:r>
            <a:endParaRPr sz="1543"/>
          </a:p>
          <a:p>
            <a:pPr indent="0" lvl="0" marL="45720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43"/>
          </a:p>
          <a:p>
            <a:pPr indent="-326580" lvl="0" marL="45720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1543"/>
              <a:buChar char="●"/>
            </a:pPr>
            <a:r>
              <a:rPr lang="en" sz="1543"/>
              <a:t>Deep learning to teach the robots how to recognize objects based on colors, shapes, textures and logos.</a:t>
            </a:r>
            <a:endParaRPr sz="1543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43"/>
          </a:p>
          <a:p>
            <a:pPr indent="-32658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43"/>
              <a:buChar char="●"/>
            </a:pPr>
            <a:r>
              <a:rPr lang="en" sz="1543"/>
              <a:t>Robots far more productive than humans: ability to pick up 80 pieces of material per minute vs 40 → each machine can handle the work of at least two employees → workers free to do other skilled jobs at recycling center</a:t>
            </a:r>
            <a:endParaRPr sz="1543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43"/>
          </a:p>
          <a:p>
            <a:pPr indent="-32658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43"/>
              <a:buChar char="●"/>
            </a:pPr>
            <a:r>
              <a:rPr lang="en" sz="1543"/>
              <a:t>Robots are more accurate at waste sorting → recycling facilities, which operate on low profit margins, may be able to improve the amount of recycled material they sell</a:t>
            </a:r>
            <a:endParaRPr sz="1347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51" name="Google Shape;3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074" y="0"/>
            <a:ext cx="2983926" cy="15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Project Overview  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57" name="Google Shape;357;p30"/>
          <p:cNvSpPr txBox="1"/>
          <p:nvPr>
            <p:ph idx="1" type="body"/>
          </p:nvPr>
        </p:nvSpPr>
        <p:spPr>
          <a:xfrm>
            <a:off x="249150" y="1102125"/>
            <a:ext cx="7686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xARM UNO Robotic Arm </a:t>
            </a:r>
            <a:r>
              <a:rPr lang="en" sz="1600"/>
              <a:t>identifies and picks up different products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Products: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Plastic water bottles / Aluminum soda cans / </a:t>
            </a:r>
            <a:r>
              <a:rPr lang="en" sz="1600"/>
              <a:t>Toilet</a:t>
            </a:r>
            <a:r>
              <a:rPr lang="en" sz="1600"/>
              <a:t> paper roll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Products will be on an assembly line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Robot arm places them in separate, designated bins</a:t>
            </a:r>
            <a:endParaRPr sz="1600"/>
          </a:p>
        </p:txBody>
      </p:sp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200" y="2788300"/>
            <a:ext cx="2751326" cy="206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222" y="3195322"/>
            <a:ext cx="1622525" cy="16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600" y="3316100"/>
            <a:ext cx="1060350" cy="12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9197" y="3195334"/>
            <a:ext cx="1622525" cy="16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1BF44"/>
                </a:solidFill>
              </a:rPr>
              <a:t>Timeline</a:t>
            </a:r>
            <a:endParaRPr>
              <a:solidFill>
                <a:srgbClr val="71BF44"/>
              </a:solidFill>
            </a:endParaRPr>
          </a:p>
        </p:txBody>
      </p:sp>
      <p:sp>
        <p:nvSpPr>
          <p:cNvPr id="367" name="Google Shape;367;p31"/>
          <p:cNvSpPr txBox="1"/>
          <p:nvPr>
            <p:ph idx="1" type="body"/>
          </p:nvPr>
        </p:nvSpPr>
        <p:spPr>
          <a:xfrm>
            <a:off x="1303800" y="1146175"/>
            <a:ext cx="7693800" cy="38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Week 1: Introduction to course and choose project groups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Week 2: Refine project topic to Recycling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Week 3: Begin training on FANUC robot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Week 4: </a:t>
            </a:r>
            <a:r>
              <a:rPr lang="en" sz="1400"/>
              <a:t>Present initial project idea, build xArm UNO robot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Week 5: Finish training on xArm UNO robot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Week 6: Design robot base and conveyor, program robot motion path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Week 7: Build robot base, purchase parts for conveyor, program robot sensors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Week 8: Test and iterate </a:t>
            </a:r>
            <a:r>
              <a:rPr lang="en" sz="1400"/>
              <a:t>motion</a:t>
            </a:r>
            <a:r>
              <a:rPr lang="en" sz="1400"/>
              <a:t> path + sensor code, build conveyor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Week 9: Implement conveyor with final assembly, code conveyor motor logic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Week 10: Present project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1BF44"/>
                </a:solidFill>
              </a:rPr>
              <a:t>Hiwonder xArm UNO Robotic Arm</a:t>
            </a:r>
            <a:endParaRPr>
              <a:solidFill>
                <a:srgbClr val="71BF44"/>
              </a:solidFill>
            </a:endParaRPr>
          </a:p>
        </p:txBody>
      </p:sp>
      <p:sp>
        <p:nvSpPr>
          <p:cNvPr id="373" name="Google Shape;373;p32"/>
          <p:cNvSpPr txBox="1"/>
          <p:nvPr>
            <p:ph idx="1" type="body"/>
          </p:nvPr>
        </p:nvSpPr>
        <p:spPr>
          <a:xfrm>
            <a:off x="1303800" y="1307375"/>
            <a:ext cx="7693800" cy="26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6 servos (5 dof + gripper)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Arduino Programming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Sensor Kit: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IR Sensor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Color Sensor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OLED Screen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Touch, Sound, Light, Ultrasonic sensors</a:t>
            </a:r>
            <a:endParaRPr sz="1400"/>
          </a:p>
        </p:txBody>
      </p:sp>
      <p:pic>
        <p:nvPicPr>
          <p:cNvPr id="374" name="Google Shape;3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625" y="1597875"/>
            <a:ext cx="3152049" cy="315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How it Works</a:t>
            </a:r>
            <a:r>
              <a:rPr lang="en">
                <a:solidFill>
                  <a:srgbClr val="6AA84F"/>
                </a:solidFill>
              </a:rPr>
              <a:t>  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80" name="Google Shape;380;p33"/>
          <p:cNvSpPr txBox="1"/>
          <p:nvPr>
            <p:ph idx="1" type="body"/>
          </p:nvPr>
        </p:nvSpPr>
        <p:spPr>
          <a:xfrm>
            <a:off x="249150" y="1102125"/>
            <a:ext cx="7686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Items randomly arrive on the conveyor belt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IR sensor recognizes when an item is in front of the arm and stops the conveyor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Color sensor identifies object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With this information, robot picks up object and drops it in the designated bin</a:t>
            </a:r>
            <a:endParaRPr sz="1600"/>
          </a:p>
        </p:txBody>
      </p:sp>
      <p:pic>
        <p:nvPicPr>
          <p:cNvPr id="381" name="Google Shape;3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975" y="2974850"/>
            <a:ext cx="2751326" cy="206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222" y="3195322"/>
            <a:ext cx="1622525" cy="16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600" y="3316100"/>
            <a:ext cx="1060350" cy="12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9197" y="3195334"/>
            <a:ext cx="1622525" cy="16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